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6" r:id="rId10"/>
    <p:sldId id="267" r:id="rId11"/>
    <p:sldId id="265" r:id="rId12"/>
    <p:sldId id="269" r:id="rId13"/>
    <p:sldId id="270" r:id="rId14"/>
    <p:sldId id="268"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52" d="100"/>
          <a:sy n="52" d="100"/>
        </p:scale>
        <p:origin x="96"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nva.com/learn/visual-design-composition/" TargetMode="External"/><Relationship Id="rId3" Type="http://schemas.openxmlformats.org/officeDocument/2006/relationships/hyperlink" Target="https://learnprophotography.com/rule-of-thirds/" TargetMode="External"/><Relationship Id="rId7" Type="http://schemas.openxmlformats.org/officeDocument/2006/relationships/hyperlink" Target="https://visme.co/blog/visual-hierarchy/" TargetMode="External"/><Relationship Id="rId2" Type="http://schemas.openxmlformats.org/officeDocument/2006/relationships/hyperlink" Target="https://www.photographymad.com/pages/view/rule-of-thirds" TargetMode="External"/><Relationship Id="rId1" Type="http://schemas.openxmlformats.org/officeDocument/2006/relationships/slideLayout" Target="../slideLayouts/slideLayout2.xml"/><Relationship Id="rId6" Type="http://schemas.openxmlformats.org/officeDocument/2006/relationships/hyperlink" Target="https://www.freepik.com/blog/the-rule-of-thirds-how-it-relates-to-graphic-design/" TargetMode="External"/><Relationship Id="rId5" Type="http://schemas.openxmlformats.org/officeDocument/2006/relationships/hyperlink" Target="https://www.interaction-design.org/literature/article/the-rule-of-thirds-know-your-layout-sweet-spots" TargetMode="External"/><Relationship Id="rId10" Type="http://schemas.openxmlformats.org/officeDocument/2006/relationships/hyperlink" Target="https://www.youtube.com/watch?v=DlW6xOi8gAg" TargetMode="External"/><Relationship Id="rId4" Type="http://schemas.openxmlformats.org/officeDocument/2006/relationships/hyperlink" Target="https://www.designmantic.com/blog/rule-of-thirds-family-insurance-logo/" TargetMode="External"/><Relationship Id="rId9" Type="http://schemas.openxmlformats.org/officeDocument/2006/relationships/hyperlink" Target="https://www.youtube.com/watch?v=tNNlIDoeRC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esignmantic.com/blog/infographics/negative-space-design/" TargetMode="External"/><Relationship Id="rId2" Type="http://schemas.openxmlformats.org/officeDocument/2006/relationships/hyperlink" Target="https://www.designmantic.com/logos/search/creativ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visme.co/blog/visual-hierarc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5687D07-C931-4806-9C00-6DD0437B7809}"/>
              </a:ext>
            </a:extLst>
          </p:cNvPr>
          <p:cNvSpPr>
            <a:spLocks noGrp="1"/>
          </p:cNvSpPr>
          <p:nvPr>
            <p:ph type="ctrTitle"/>
          </p:nvPr>
        </p:nvSpPr>
        <p:spPr>
          <a:xfrm>
            <a:off x="636696" y="643464"/>
            <a:ext cx="3761964" cy="3273061"/>
          </a:xfrm>
          <a:noFill/>
          <a:ln w="19050">
            <a:noFill/>
            <a:prstDash val="dash"/>
          </a:ln>
        </p:spPr>
        <p:txBody>
          <a:bodyPr>
            <a:normAutofit/>
          </a:bodyPr>
          <a:lstStyle/>
          <a:p>
            <a:pPr algn="ctr"/>
            <a:r>
              <a:rPr lang="en-US" dirty="0"/>
              <a:t>The Rule of Thirds</a:t>
            </a:r>
          </a:p>
        </p:txBody>
      </p:sp>
      <p:pic>
        <p:nvPicPr>
          <p:cNvPr id="5122" name="Picture 2" descr="Image result for rule of thirds grid">
            <a:extLst>
              <a:ext uri="{FF2B5EF4-FFF2-40B4-BE49-F238E27FC236}">
                <a16:creationId xmlns:a16="http://schemas.microsoft.com/office/drawing/2014/main" id="{0C57DD95-A281-4EB2-B65A-A7DA9D2779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6653" y="1184901"/>
            <a:ext cx="6177937" cy="462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4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itle 1">
            <a:extLst>
              <a:ext uri="{FF2B5EF4-FFF2-40B4-BE49-F238E27FC236}">
                <a16:creationId xmlns:a16="http://schemas.microsoft.com/office/drawing/2014/main" id="{1EF6B1BA-22CB-4D16-9AB3-A0A9DCC23038}"/>
              </a:ext>
            </a:extLst>
          </p:cNvPr>
          <p:cNvSpPr>
            <a:spLocks noGrp="1"/>
          </p:cNvSpPr>
          <p:nvPr>
            <p:ph type="title"/>
          </p:nvPr>
        </p:nvSpPr>
        <p:spPr>
          <a:xfrm>
            <a:off x="-336698" y="720725"/>
            <a:ext cx="3761964" cy="3273061"/>
          </a:xfrm>
          <a:noFill/>
          <a:ln w="19050">
            <a:noFill/>
            <a:prstDash val="dash"/>
          </a:ln>
        </p:spPr>
        <p:txBody>
          <a:bodyPr vert="horz" lIns="91440" tIns="45720" rIns="91440" bIns="45720" rtlCol="0" anchor="b">
            <a:normAutofit/>
          </a:bodyPr>
          <a:lstStyle/>
          <a:p>
            <a:r>
              <a:rPr lang="en-US" sz="4800" dirty="0"/>
              <a:t>Applying the rule in design </a:t>
            </a:r>
          </a:p>
        </p:txBody>
      </p:sp>
      <p:pic>
        <p:nvPicPr>
          <p:cNvPr id="5" name="Picture 4">
            <a:extLst>
              <a:ext uri="{FF2B5EF4-FFF2-40B4-BE49-F238E27FC236}">
                <a16:creationId xmlns:a16="http://schemas.microsoft.com/office/drawing/2014/main" id="{74F07162-315F-474E-B286-C096AA9A4D97}"/>
              </a:ext>
            </a:extLst>
          </p:cNvPr>
          <p:cNvPicPr>
            <a:picLocks noChangeAspect="1"/>
          </p:cNvPicPr>
          <p:nvPr/>
        </p:nvPicPr>
        <p:blipFill rotWithShape="1">
          <a:blip r:embed="rId4"/>
          <a:srcRect l="5999" t="5657"/>
          <a:stretch/>
        </p:blipFill>
        <p:spPr>
          <a:xfrm>
            <a:off x="3613355" y="656252"/>
            <a:ext cx="8156926" cy="5832955"/>
          </a:xfrm>
          <a:prstGeom prst="rect">
            <a:avLst/>
          </a:prstGeom>
        </p:spPr>
      </p:pic>
    </p:spTree>
    <p:extLst>
      <p:ext uri="{BB962C8B-B14F-4D97-AF65-F5344CB8AC3E}">
        <p14:creationId xmlns:p14="http://schemas.microsoft.com/office/powerpoint/2010/main" val="32316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C24A-C752-4001-A8B2-E42936D0631E}"/>
              </a:ext>
            </a:extLst>
          </p:cNvPr>
          <p:cNvSpPr>
            <a:spLocks noGrp="1"/>
          </p:cNvSpPr>
          <p:nvPr>
            <p:ph type="title"/>
          </p:nvPr>
        </p:nvSpPr>
        <p:spPr>
          <a:xfrm>
            <a:off x="2777613" y="587442"/>
            <a:ext cx="8610600" cy="645066"/>
          </a:xfrm>
        </p:spPr>
        <p:txBody>
          <a:bodyPr>
            <a:normAutofit/>
          </a:bodyPr>
          <a:lstStyle/>
          <a:p>
            <a:r>
              <a:rPr lang="en-US" dirty="0"/>
              <a:t>Applying the rule in design </a:t>
            </a:r>
          </a:p>
        </p:txBody>
      </p:sp>
      <p:pic>
        <p:nvPicPr>
          <p:cNvPr id="5" name="Picture 4">
            <a:extLst>
              <a:ext uri="{FF2B5EF4-FFF2-40B4-BE49-F238E27FC236}">
                <a16:creationId xmlns:a16="http://schemas.microsoft.com/office/drawing/2014/main" id="{6104E3DB-DDF9-47CA-9A52-1C4356DC2955}"/>
              </a:ext>
            </a:extLst>
          </p:cNvPr>
          <p:cNvPicPr>
            <a:picLocks noChangeAspect="1"/>
          </p:cNvPicPr>
          <p:nvPr/>
        </p:nvPicPr>
        <p:blipFill>
          <a:blip r:embed="rId2"/>
          <a:stretch>
            <a:fillRect/>
          </a:stretch>
        </p:blipFill>
        <p:spPr>
          <a:xfrm>
            <a:off x="1297859" y="1232508"/>
            <a:ext cx="10208342" cy="5238171"/>
          </a:xfrm>
          <a:prstGeom prst="rect">
            <a:avLst/>
          </a:prstGeom>
        </p:spPr>
      </p:pic>
    </p:spTree>
    <p:extLst>
      <p:ext uri="{BB962C8B-B14F-4D97-AF65-F5344CB8AC3E}">
        <p14:creationId xmlns:p14="http://schemas.microsoft.com/office/powerpoint/2010/main" val="310991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F7B6DE-C4D1-4FC2-9376-DAF02A01B0D9}"/>
              </a:ext>
            </a:extLst>
          </p:cNvPr>
          <p:cNvSpPr>
            <a:spLocks noGrp="1"/>
          </p:cNvSpPr>
          <p:nvPr>
            <p:ph type="title"/>
          </p:nvPr>
        </p:nvSpPr>
        <p:spPr>
          <a:xfrm>
            <a:off x="3264310" y="638043"/>
            <a:ext cx="8610600" cy="645066"/>
          </a:xfrm>
        </p:spPr>
        <p:txBody>
          <a:bodyPr>
            <a:normAutofit/>
          </a:bodyPr>
          <a:lstStyle/>
          <a:p>
            <a:r>
              <a:rPr lang="en-US" dirty="0"/>
              <a:t>Applying the rule in design </a:t>
            </a:r>
          </a:p>
        </p:txBody>
      </p:sp>
      <p:pic>
        <p:nvPicPr>
          <p:cNvPr id="5" name="Picture 4">
            <a:extLst>
              <a:ext uri="{FF2B5EF4-FFF2-40B4-BE49-F238E27FC236}">
                <a16:creationId xmlns:a16="http://schemas.microsoft.com/office/drawing/2014/main" id="{7BEFB525-F0A6-4BBC-A079-914BCAF42F2C}"/>
              </a:ext>
            </a:extLst>
          </p:cNvPr>
          <p:cNvPicPr>
            <a:picLocks noChangeAspect="1"/>
          </p:cNvPicPr>
          <p:nvPr/>
        </p:nvPicPr>
        <p:blipFill>
          <a:blip r:embed="rId2"/>
          <a:stretch>
            <a:fillRect/>
          </a:stretch>
        </p:blipFill>
        <p:spPr>
          <a:xfrm>
            <a:off x="1337955" y="1515681"/>
            <a:ext cx="9898605" cy="4954998"/>
          </a:xfrm>
          <a:prstGeom prst="rect">
            <a:avLst/>
          </a:prstGeom>
        </p:spPr>
      </p:pic>
    </p:spTree>
    <p:extLst>
      <p:ext uri="{BB962C8B-B14F-4D97-AF65-F5344CB8AC3E}">
        <p14:creationId xmlns:p14="http://schemas.microsoft.com/office/powerpoint/2010/main" val="419231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itle 1">
            <a:extLst>
              <a:ext uri="{FF2B5EF4-FFF2-40B4-BE49-F238E27FC236}">
                <a16:creationId xmlns:a16="http://schemas.microsoft.com/office/drawing/2014/main" id="{D79FFDB7-B1CC-4A71-9B9C-4EE7D67DD4C7}"/>
              </a:ext>
            </a:extLst>
          </p:cNvPr>
          <p:cNvSpPr>
            <a:spLocks noGrp="1"/>
          </p:cNvSpPr>
          <p:nvPr>
            <p:ph type="title"/>
          </p:nvPr>
        </p:nvSpPr>
        <p:spPr>
          <a:xfrm>
            <a:off x="0" y="-155136"/>
            <a:ext cx="3151678" cy="3527395"/>
          </a:xfrm>
          <a:noFill/>
          <a:ln w="19050">
            <a:noFill/>
            <a:prstDash val="dash"/>
          </a:ln>
        </p:spPr>
        <p:txBody>
          <a:bodyPr vert="horz" lIns="91440" tIns="45720" rIns="91440" bIns="45720" rtlCol="0" anchor="b">
            <a:normAutofit/>
          </a:bodyPr>
          <a:lstStyle/>
          <a:p>
            <a:r>
              <a:rPr lang="en-US" sz="4800" dirty="0"/>
              <a:t>Applying the rule in design </a:t>
            </a:r>
          </a:p>
        </p:txBody>
      </p:sp>
      <p:pic>
        <p:nvPicPr>
          <p:cNvPr id="5" name="Picture 4">
            <a:extLst>
              <a:ext uri="{FF2B5EF4-FFF2-40B4-BE49-F238E27FC236}">
                <a16:creationId xmlns:a16="http://schemas.microsoft.com/office/drawing/2014/main" id="{02060085-0D7E-4AFB-AAA8-2A6B6738DED5}"/>
              </a:ext>
            </a:extLst>
          </p:cNvPr>
          <p:cNvPicPr>
            <a:picLocks noChangeAspect="1"/>
          </p:cNvPicPr>
          <p:nvPr/>
        </p:nvPicPr>
        <p:blipFill>
          <a:blip r:embed="rId4"/>
          <a:stretch>
            <a:fillRect/>
          </a:stretch>
        </p:blipFill>
        <p:spPr>
          <a:xfrm>
            <a:off x="3151678" y="1578251"/>
            <a:ext cx="8828668" cy="4590907"/>
          </a:xfrm>
          <a:prstGeom prst="rect">
            <a:avLst/>
          </a:prstGeom>
        </p:spPr>
      </p:pic>
    </p:spTree>
    <p:extLst>
      <p:ext uri="{BB962C8B-B14F-4D97-AF65-F5344CB8AC3E}">
        <p14:creationId xmlns:p14="http://schemas.microsoft.com/office/powerpoint/2010/main" val="232059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E40D4E-7930-4C45-95C9-8FA3C2E5669D}"/>
              </a:ext>
            </a:extLst>
          </p:cNvPr>
          <p:cNvSpPr>
            <a:spLocks noGrp="1"/>
          </p:cNvSpPr>
          <p:nvPr>
            <p:ph type="title"/>
          </p:nvPr>
        </p:nvSpPr>
        <p:spPr>
          <a:xfrm>
            <a:off x="2895600" y="271219"/>
            <a:ext cx="8610600" cy="467335"/>
          </a:xfrm>
        </p:spPr>
        <p:txBody>
          <a:bodyPr>
            <a:normAutofit fontScale="90000"/>
          </a:bodyPr>
          <a:lstStyle/>
          <a:p>
            <a:r>
              <a:rPr lang="en-US" dirty="0"/>
              <a:t>Applying the rule in design </a:t>
            </a:r>
          </a:p>
        </p:txBody>
      </p:sp>
    </p:spTree>
    <p:extLst>
      <p:ext uri="{BB962C8B-B14F-4D97-AF65-F5344CB8AC3E}">
        <p14:creationId xmlns:p14="http://schemas.microsoft.com/office/powerpoint/2010/main" val="334801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20FC-5AE1-4479-B8CF-B7984FF239B0}"/>
              </a:ext>
            </a:extLst>
          </p:cNvPr>
          <p:cNvSpPr>
            <a:spLocks noGrp="1"/>
          </p:cNvSpPr>
          <p:nvPr>
            <p:ph type="title"/>
          </p:nvPr>
        </p:nvSpPr>
        <p:spPr>
          <a:xfrm>
            <a:off x="2790093" y="493963"/>
            <a:ext cx="4220308" cy="290704"/>
          </a:xfrm>
        </p:spPr>
        <p:txBody>
          <a:bodyPr>
            <a:normAutofit fontScale="90000"/>
          </a:bodyPr>
          <a:lstStyle/>
          <a:p>
            <a:r>
              <a:rPr lang="en-US" sz="2800" dirty="0"/>
              <a:t>References</a:t>
            </a:r>
          </a:p>
        </p:txBody>
      </p:sp>
      <p:sp>
        <p:nvSpPr>
          <p:cNvPr id="3" name="Content Placeholder 2">
            <a:extLst>
              <a:ext uri="{FF2B5EF4-FFF2-40B4-BE49-F238E27FC236}">
                <a16:creationId xmlns:a16="http://schemas.microsoft.com/office/drawing/2014/main" id="{5C355013-4106-4560-98C9-526FCABBB1DC}"/>
              </a:ext>
            </a:extLst>
          </p:cNvPr>
          <p:cNvSpPr>
            <a:spLocks noGrp="1"/>
          </p:cNvSpPr>
          <p:nvPr>
            <p:ph idx="1"/>
          </p:nvPr>
        </p:nvSpPr>
        <p:spPr>
          <a:xfrm>
            <a:off x="685800" y="1073682"/>
            <a:ext cx="10820400" cy="5290355"/>
          </a:xfrm>
        </p:spPr>
        <p:txBody>
          <a:bodyPr>
            <a:normAutofit lnSpcReduction="10000"/>
          </a:bodyPr>
          <a:lstStyle/>
          <a:p>
            <a:r>
              <a:rPr lang="en-US" dirty="0">
                <a:hlinkClick r:id="rId2"/>
              </a:rPr>
              <a:t>pinterest.ca/pin/411516484677791170/?</a:t>
            </a:r>
            <a:r>
              <a:rPr lang="en-US" dirty="0" err="1">
                <a:hlinkClick r:id="rId2"/>
              </a:rPr>
              <a:t>lp</a:t>
            </a:r>
            <a:r>
              <a:rPr lang="en-US" dirty="0">
                <a:hlinkClick r:id="rId2"/>
              </a:rPr>
              <a:t>=true</a:t>
            </a:r>
          </a:p>
          <a:p>
            <a:r>
              <a:rPr lang="en-US" dirty="0">
                <a:hlinkClick r:id="rId2"/>
              </a:rPr>
              <a:t>https://www.photographymad.com/pages/view/rule-of-thirds</a:t>
            </a:r>
            <a:endParaRPr lang="en-US" dirty="0"/>
          </a:p>
          <a:p>
            <a:r>
              <a:rPr lang="en-US" dirty="0">
                <a:hlinkClick r:id="rId3"/>
              </a:rPr>
              <a:t>https://learnprophotography.com/rule-of-thirds/</a:t>
            </a:r>
            <a:endParaRPr lang="en-US" dirty="0"/>
          </a:p>
          <a:p>
            <a:r>
              <a:rPr lang="en-US" dirty="0">
                <a:hlinkClick r:id="rId4"/>
              </a:rPr>
              <a:t>https://www.designmantic.com/blog/rule-of-thirds-family-insurance-logo/</a:t>
            </a:r>
            <a:endParaRPr lang="en-US" dirty="0"/>
          </a:p>
          <a:p>
            <a:r>
              <a:rPr lang="en-US" dirty="0">
                <a:hlinkClick r:id="rId5"/>
              </a:rPr>
              <a:t>https://www.interaction-design.org/literature/article/the-rule-of-thirds-know-your-layout-sweet-spots</a:t>
            </a:r>
            <a:endParaRPr lang="en-US" dirty="0"/>
          </a:p>
          <a:p>
            <a:endParaRPr lang="en-US" dirty="0"/>
          </a:p>
          <a:p>
            <a:pPr marL="0" indent="0">
              <a:buNone/>
            </a:pPr>
            <a:r>
              <a:rPr lang="en-US" dirty="0"/>
              <a:t>Resources for further research</a:t>
            </a:r>
          </a:p>
          <a:p>
            <a:r>
              <a:rPr lang="en-US" dirty="0">
                <a:hlinkClick r:id="rId6"/>
              </a:rPr>
              <a:t>https://www.freepik.com/blog/the-rule-of-thirds-how-it-relates-to-graphic-design/</a:t>
            </a:r>
            <a:endParaRPr lang="en-US" dirty="0"/>
          </a:p>
          <a:p>
            <a:r>
              <a:rPr lang="en-US" dirty="0">
                <a:hlinkClick r:id="rId7"/>
              </a:rPr>
              <a:t>https://visme.co/blog/visual-hierarchy/</a:t>
            </a:r>
            <a:endParaRPr lang="en-US" dirty="0"/>
          </a:p>
          <a:p>
            <a:r>
              <a:rPr lang="en-US" dirty="0">
                <a:hlinkClick r:id="rId8"/>
              </a:rPr>
              <a:t>https://www.canva.com/learn/visual-design-composition/</a:t>
            </a:r>
            <a:endParaRPr lang="en-US" dirty="0"/>
          </a:p>
          <a:p>
            <a:r>
              <a:rPr lang="en-US" dirty="0">
                <a:hlinkClick r:id="rId9"/>
              </a:rPr>
              <a:t>https://www.youtube.com/watch?v=tNNlIDoeRCM</a:t>
            </a:r>
            <a:endParaRPr lang="en-US" dirty="0"/>
          </a:p>
          <a:p>
            <a:r>
              <a:rPr lang="en-US" dirty="0">
                <a:hlinkClick r:id="rId10"/>
              </a:rPr>
              <a:t>https://www.youtube.com/watch?v=DlW6xOi8gAg</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5232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8E41B83-C09C-4859-AB94-511A2C0BB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9E05C4E-6F76-43EC-9537-2BA7871BBE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a16="http://schemas.microsoft.com/office/drawing/2014/main" id="{074CF9FF-8278-4C17-82C9-8477A8C88075}"/>
              </a:ext>
            </a:extLst>
          </p:cNvPr>
          <p:cNvSpPr>
            <a:spLocks noGrp="1"/>
          </p:cNvSpPr>
          <p:nvPr>
            <p:ph idx="1"/>
          </p:nvPr>
        </p:nvSpPr>
        <p:spPr>
          <a:xfrm>
            <a:off x="685800" y="1253613"/>
            <a:ext cx="3977639" cy="5353664"/>
          </a:xfrm>
        </p:spPr>
        <p:txBody>
          <a:bodyPr>
            <a:normAutofit lnSpcReduction="10000"/>
          </a:bodyPr>
          <a:lstStyle/>
          <a:p>
            <a:pPr marL="0" indent="0">
              <a:buNone/>
            </a:pPr>
            <a:r>
              <a:rPr lang="en-US" sz="2400" b="1" dirty="0"/>
              <a:t>The rule of thirds is an essential photography technique. It can be applied to any subject to improve the composition and balance of your images.</a:t>
            </a:r>
          </a:p>
          <a:p>
            <a:pPr marL="0" indent="0">
              <a:buNone/>
            </a:pPr>
            <a:r>
              <a:rPr lang="en-US" sz="2400" dirty="0"/>
              <a:t>The rule of thirds involves mentally dividing up your image using 2 horizontal lines and 2 vertical lines, as shown below. You then position the important elements in your scene along those lines, or at the points where they meet.</a:t>
            </a:r>
          </a:p>
        </p:txBody>
      </p:sp>
      <p:pic>
        <p:nvPicPr>
          <p:cNvPr id="1026" name="Picture 2" descr="Rule of thirds grid">
            <a:extLst>
              <a:ext uri="{FF2B5EF4-FFF2-40B4-BE49-F238E27FC236}">
                <a16:creationId xmlns:a16="http://schemas.microsoft.com/office/drawing/2014/main" id="{C14D5921-4129-46E1-87FB-4BDA48B5C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67" r="10642" b="2"/>
          <a:stretch/>
        </p:blipFill>
        <p:spPr bwMode="auto">
          <a:xfrm>
            <a:off x="5088194" y="1687020"/>
            <a:ext cx="6418006" cy="453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1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9FB82-50A6-4DF6-A4EF-D0D3018E451A}"/>
              </a:ext>
            </a:extLst>
          </p:cNvPr>
          <p:cNvSpPr>
            <a:spLocks noGrp="1"/>
          </p:cNvSpPr>
          <p:nvPr>
            <p:ph idx="1"/>
          </p:nvPr>
        </p:nvSpPr>
        <p:spPr>
          <a:xfrm>
            <a:off x="147485" y="1342104"/>
            <a:ext cx="4675238" cy="4743846"/>
          </a:xfrm>
        </p:spPr>
        <p:txBody>
          <a:bodyPr>
            <a:normAutofit/>
          </a:bodyPr>
          <a:lstStyle/>
          <a:p>
            <a:r>
              <a:rPr lang="en-US" sz="2800" dirty="0"/>
              <a:t>When framing a photo, imagine the scene divided up as above. Think about what elements of the photo are most important, and try to position them at or near the lines and intersections of the grid. They don't have to be perfectly lined up as long as they're close.</a:t>
            </a:r>
          </a:p>
        </p:txBody>
      </p:sp>
      <p:pic>
        <p:nvPicPr>
          <p:cNvPr id="4" name="Picture 2" descr="Rule of thirds grid">
            <a:extLst>
              <a:ext uri="{FF2B5EF4-FFF2-40B4-BE49-F238E27FC236}">
                <a16:creationId xmlns:a16="http://schemas.microsoft.com/office/drawing/2014/main" id="{617A3F24-6750-4BF8-A147-6871306A4F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67" r="10642" b="2"/>
          <a:stretch/>
        </p:blipFill>
        <p:spPr bwMode="auto">
          <a:xfrm>
            <a:off x="5088194" y="1687020"/>
            <a:ext cx="6418006" cy="45316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C407BCC-F3C6-424C-AABE-E0695580CD74}"/>
              </a:ext>
            </a:extLst>
          </p:cNvPr>
          <p:cNvSpPr>
            <a:spLocks noGrp="1"/>
          </p:cNvSpPr>
          <p:nvPr>
            <p:ph type="title"/>
          </p:nvPr>
        </p:nvSpPr>
        <p:spPr>
          <a:xfrm>
            <a:off x="3397046" y="475021"/>
            <a:ext cx="8224684" cy="594058"/>
          </a:xfrm>
        </p:spPr>
        <p:txBody>
          <a:bodyPr>
            <a:normAutofit fontScale="90000"/>
          </a:bodyPr>
          <a:lstStyle/>
          <a:p>
            <a:r>
              <a:rPr lang="en-US" b="1" dirty="0"/>
              <a:t>HOW TO USE THE RULE OF THIRDS</a:t>
            </a:r>
            <a:br>
              <a:rPr lang="en-US" b="1" dirty="0"/>
            </a:br>
            <a:endParaRPr lang="en-US" dirty="0"/>
          </a:p>
        </p:txBody>
      </p:sp>
    </p:spTree>
    <p:extLst>
      <p:ext uri="{BB962C8B-B14F-4D97-AF65-F5344CB8AC3E}">
        <p14:creationId xmlns:p14="http://schemas.microsoft.com/office/powerpoint/2010/main" val="233909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C7EE-F6FC-4EFA-95B2-5610BB94DF1D}"/>
              </a:ext>
            </a:extLst>
          </p:cNvPr>
          <p:cNvSpPr>
            <a:spLocks noGrp="1"/>
          </p:cNvSpPr>
          <p:nvPr>
            <p:ph type="title"/>
          </p:nvPr>
        </p:nvSpPr>
        <p:spPr>
          <a:xfrm>
            <a:off x="2895600" y="394695"/>
            <a:ext cx="8610600" cy="489240"/>
          </a:xfrm>
        </p:spPr>
        <p:txBody>
          <a:bodyPr>
            <a:normAutofit/>
          </a:bodyPr>
          <a:lstStyle/>
          <a:p>
            <a:r>
              <a:rPr lang="en-US" sz="2800" dirty="0"/>
              <a:t>Examples of good use of rule of thirds</a:t>
            </a:r>
          </a:p>
        </p:txBody>
      </p:sp>
      <p:pic>
        <p:nvPicPr>
          <p:cNvPr id="2050" name="Picture 2" descr="Landscape with tree">
            <a:extLst>
              <a:ext uri="{FF2B5EF4-FFF2-40B4-BE49-F238E27FC236}">
                <a16:creationId xmlns:a16="http://schemas.microsoft.com/office/drawing/2014/main" id="{90DBFADA-C0A9-4F1C-A3B2-0127EEE4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47" y="883935"/>
            <a:ext cx="4051360" cy="27052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rtrait of a girl">
            <a:extLst>
              <a:ext uri="{FF2B5EF4-FFF2-40B4-BE49-F238E27FC236}">
                <a16:creationId xmlns:a16="http://schemas.microsoft.com/office/drawing/2014/main" id="{F7A47B3B-4042-4851-B824-7C58DB5E0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559" y="3812946"/>
            <a:ext cx="4051360" cy="30450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tterfly hanging from a twig">
            <a:extLst>
              <a:ext uri="{FF2B5EF4-FFF2-40B4-BE49-F238E27FC236}">
                <a16:creationId xmlns:a16="http://schemas.microsoft.com/office/drawing/2014/main" id="{299A01E8-67B3-4ADE-9AE6-FBB672C29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507" y="864276"/>
            <a:ext cx="4051361" cy="29143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ghthouse">
            <a:extLst>
              <a:ext uri="{FF2B5EF4-FFF2-40B4-BE49-F238E27FC236}">
                <a16:creationId xmlns:a16="http://schemas.microsoft.com/office/drawing/2014/main" id="{3ADD4637-4860-46A6-8AEF-1EDD8404E6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507" y="3955071"/>
            <a:ext cx="4051361" cy="269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8E41B83-C09C-4859-AB94-511A2C0BB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9E05C4E-6F76-43EC-9537-2BA7871BBE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D7F3414-BF3D-47AF-9211-59FBCDE85E85}"/>
              </a:ext>
            </a:extLst>
          </p:cNvPr>
          <p:cNvSpPr>
            <a:spLocks noGrp="1"/>
          </p:cNvSpPr>
          <p:nvPr>
            <p:ph type="title"/>
          </p:nvPr>
        </p:nvSpPr>
        <p:spPr>
          <a:xfrm>
            <a:off x="685799" y="764373"/>
            <a:ext cx="3977639" cy="1600200"/>
          </a:xfrm>
        </p:spPr>
        <p:txBody>
          <a:bodyPr anchor="b">
            <a:normAutofit/>
          </a:bodyPr>
          <a:lstStyle/>
          <a:p>
            <a:pPr algn="l"/>
            <a:r>
              <a:rPr lang="en-US" sz="3200" b="1"/>
              <a:t>USING EDITING SOFTWARE</a:t>
            </a:r>
            <a:br>
              <a:rPr lang="en-US" sz="3200" b="1"/>
            </a:br>
            <a:endParaRPr lang="en-US" sz="3200"/>
          </a:p>
        </p:txBody>
      </p:sp>
      <p:sp>
        <p:nvSpPr>
          <p:cNvPr id="3" name="Content Placeholder 2">
            <a:extLst>
              <a:ext uri="{FF2B5EF4-FFF2-40B4-BE49-F238E27FC236}">
                <a16:creationId xmlns:a16="http://schemas.microsoft.com/office/drawing/2014/main" id="{9FDF6A83-8CB0-4F97-AB62-7BCF2B51084B}"/>
              </a:ext>
            </a:extLst>
          </p:cNvPr>
          <p:cNvSpPr>
            <a:spLocks noGrp="1"/>
          </p:cNvSpPr>
          <p:nvPr>
            <p:ph idx="1"/>
          </p:nvPr>
        </p:nvSpPr>
        <p:spPr>
          <a:xfrm>
            <a:off x="685800" y="2364573"/>
            <a:ext cx="3977639" cy="3854112"/>
          </a:xfrm>
        </p:spPr>
        <p:txBody>
          <a:bodyPr>
            <a:normAutofit/>
          </a:bodyPr>
          <a:lstStyle/>
          <a:p>
            <a:pPr fontAlgn="base"/>
            <a:r>
              <a:rPr lang="en-US" sz="2400" dirty="0"/>
              <a:t>You can easily apply the rule of thirds to existing photos by cropping them. This allows you to reposition the important subjects in your image, moving them into more pleasing positions.</a:t>
            </a:r>
          </a:p>
          <a:p>
            <a:pPr marL="0" indent="0">
              <a:buNone/>
            </a:pPr>
            <a:endParaRPr lang="en-US" sz="1600" dirty="0"/>
          </a:p>
        </p:txBody>
      </p:sp>
      <p:pic>
        <p:nvPicPr>
          <p:cNvPr id="4098" name="Picture 2" descr="A photo re-cropped to use the rule of thirds">
            <a:extLst>
              <a:ext uri="{FF2B5EF4-FFF2-40B4-BE49-F238E27FC236}">
                <a16:creationId xmlns:a16="http://schemas.microsoft.com/office/drawing/2014/main" id="{619907F2-A811-4BDC-BBE5-B83F3D6198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62" r="18745" b="1"/>
          <a:stretch/>
        </p:blipFill>
        <p:spPr bwMode="auto">
          <a:xfrm>
            <a:off x="4972699" y="746126"/>
            <a:ext cx="6533501" cy="547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5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C15C-F3E8-40F3-B1D7-7FF6C19EF3E6}"/>
              </a:ext>
            </a:extLst>
          </p:cNvPr>
          <p:cNvSpPr>
            <a:spLocks noGrp="1"/>
          </p:cNvSpPr>
          <p:nvPr>
            <p:ph type="title"/>
          </p:nvPr>
        </p:nvSpPr>
        <p:spPr>
          <a:xfrm>
            <a:off x="2904067" y="189186"/>
            <a:ext cx="8610600" cy="1293028"/>
          </a:xfrm>
        </p:spPr>
        <p:txBody>
          <a:bodyPr>
            <a:normAutofit/>
          </a:bodyPr>
          <a:lstStyle/>
          <a:p>
            <a:r>
              <a:rPr lang="en-US" sz="2800" b="1"/>
              <a:t>What Is The Benefit Of This Grid For Your Logo Design?</a:t>
            </a:r>
            <a:br>
              <a:rPr lang="en-US" sz="2800" b="1"/>
            </a:br>
            <a:endParaRPr lang="en-US" sz="2800"/>
          </a:p>
        </p:txBody>
      </p:sp>
      <p:sp>
        <p:nvSpPr>
          <p:cNvPr id="3" name="Content Placeholder 2">
            <a:extLst>
              <a:ext uri="{FF2B5EF4-FFF2-40B4-BE49-F238E27FC236}">
                <a16:creationId xmlns:a16="http://schemas.microsoft.com/office/drawing/2014/main" id="{C5FB7632-9932-422D-96E1-C43230AAF730}"/>
              </a:ext>
            </a:extLst>
          </p:cNvPr>
          <p:cNvSpPr>
            <a:spLocks noGrp="1"/>
          </p:cNvSpPr>
          <p:nvPr>
            <p:ph idx="1"/>
          </p:nvPr>
        </p:nvSpPr>
        <p:spPr>
          <a:xfrm>
            <a:off x="412955" y="870156"/>
            <a:ext cx="6931742" cy="5348530"/>
          </a:xfrm>
        </p:spPr>
        <p:txBody>
          <a:bodyPr>
            <a:normAutofit fontScale="77500" lnSpcReduction="20000"/>
          </a:bodyPr>
          <a:lstStyle/>
          <a:p>
            <a:r>
              <a:rPr lang="en-US" sz="1900" dirty="0"/>
              <a:t>Well, the most significant benefit of the Rule of Thirds is that it tells you how the viewer’s eye is guided within a frame. What does it mean for your logo design? It means you can figure out where to place the elements of emphasis!</a:t>
            </a:r>
          </a:p>
          <a:p>
            <a:r>
              <a:rPr lang="en-US" sz="1900" dirty="0"/>
              <a:t>The Rule of Thirds tells us the following things about how our eyes travel through a design:</a:t>
            </a:r>
          </a:p>
          <a:p>
            <a:pPr fontAlgn="base"/>
            <a:r>
              <a:rPr lang="en-US" sz="1900" b="1" dirty="0"/>
              <a:t>The Overall Path of The Eye:</a:t>
            </a:r>
            <a:r>
              <a:rPr lang="en-US" sz="1900" dirty="0"/>
              <a:t> It tells us that the common eye first travels top to bottom and then left to right through a composition. In a Rule of Thirds grid, you will often see the eye traveling from the top left to the bottom left and then from the left to right of the grid.</a:t>
            </a:r>
          </a:p>
          <a:p>
            <a:pPr fontAlgn="base"/>
            <a:r>
              <a:rPr lang="en-US" sz="1900" b="1" dirty="0"/>
              <a:t>Center is Not Always The Focal Point:</a:t>
            </a:r>
            <a:r>
              <a:rPr lang="en-US" sz="1900" dirty="0"/>
              <a:t> It tells us that the centered location is not always the most viewed location! In fact, according to research, it has been found that people focus most on the top left intersection of the Rule of Thirds grid. This means the center actually goes unnoticed in this case!</a:t>
            </a:r>
          </a:p>
          <a:p>
            <a:pPr fontAlgn="base"/>
            <a:r>
              <a:rPr lang="en-US" sz="1900" b="1" dirty="0"/>
              <a:t>Symmetry is Disregarded by the Brain:</a:t>
            </a:r>
            <a:r>
              <a:rPr lang="en-US" sz="1900" dirty="0"/>
              <a:t> One of the reasons why the eye focuses on these hot spots is because symmetry is familiar for the brain and is often disregarded by it. This means, an image that is slightly off the symmetry, for example when an image follows the composition along the Rule of Thirds, is more likely to catch the attention of your brain because it is different.</a:t>
            </a:r>
          </a:p>
          <a:p>
            <a:pPr fontAlgn="base"/>
            <a:r>
              <a:rPr lang="en-US" sz="1900" b="1" dirty="0"/>
              <a:t>The Importance of Natural Focus:</a:t>
            </a:r>
            <a:r>
              <a:rPr lang="en-US" sz="1900" dirty="0"/>
              <a:t> Because these intersections are points of natural focus, it is beneficial to utilize this in your design and to place your key elements on them.</a:t>
            </a:r>
          </a:p>
          <a:p>
            <a:r>
              <a:rPr lang="en-US" sz="1900" dirty="0"/>
              <a:t>This image shows how the eye focuses on a composition. 41% of the people at once zoom into the top left intersection, then drop down to the bottom left intersection, followed by moving onto the top right and then bottom right.</a:t>
            </a:r>
          </a:p>
          <a:p>
            <a:endParaRPr lang="en-US" sz="900" dirty="0"/>
          </a:p>
        </p:txBody>
      </p:sp>
      <p:pic>
        <p:nvPicPr>
          <p:cNvPr id="6146" name="Picture 2">
            <a:extLst>
              <a:ext uri="{FF2B5EF4-FFF2-40B4-BE49-F238E27FC236}">
                <a16:creationId xmlns:a16="http://schemas.microsoft.com/office/drawing/2014/main" id="{822F9A83-4B4A-4E67-8FE5-74C765378A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7157" y="1482214"/>
            <a:ext cx="4385626" cy="438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8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1F4A-1B5D-4D6B-A92E-2A85DC05F4C7}"/>
              </a:ext>
            </a:extLst>
          </p:cNvPr>
          <p:cNvSpPr>
            <a:spLocks noGrp="1"/>
          </p:cNvSpPr>
          <p:nvPr>
            <p:ph type="title"/>
          </p:nvPr>
        </p:nvSpPr>
        <p:spPr>
          <a:xfrm>
            <a:off x="2895600" y="189186"/>
            <a:ext cx="8610600" cy="1293028"/>
          </a:xfrm>
        </p:spPr>
        <p:txBody>
          <a:bodyPr>
            <a:normAutofit fontScale="90000"/>
          </a:bodyPr>
          <a:lstStyle/>
          <a:p>
            <a:r>
              <a:rPr lang="en-US" b="1" dirty="0"/>
              <a:t>Other Benefits Of Rule Of Thirds For Your business Logo</a:t>
            </a:r>
            <a:br>
              <a:rPr lang="en-US" b="1" dirty="0"/>
            </a:br>
            <a:endParaRPr lang="en-US" dirty="0"/>
          </a:p>
        </p:txBody>
      </p:sp>
      <p:sp>
        <p:nvSpPr>
          <p:cNvPr id="3" name="Content Placeholder 2">
            <a:extLst>
              <a:ext uri="{FF2B5EF4-FFF2-40B4-BE49-F238E27FC236}">
                <a16:creationId xmlns:a16="http://schemas.microsoft.com/office/drawing/2014/main" id="{F7982967-69CA-41EF-A8F2-A7D82FC0BEC4}"/>
              </a:ext>
            </a:extLst>
          </p:cNvPr>
          <p:cNvSpPr>
            <a:spLocks noGrp="1"/>
          </p:cNvSpPr>
          <p:nvPr>
            <p:ph idx="1"/>
          </p:nvPr>
        </p:nvSpPr>
        <p:spPr>
          <a:xfrm>
            <a:off x="685800" y="1106130"/>
            <a:ext cx="6216445" cy="5112556"/>
          </a:xfrm>
        </p:spPr>
        <p:txBody>
          <a:bodyPr>
            <a:normAutofit fontScale="85000" lnSpcReduction="20000"/>
          </a:bodyPr>
          <a:lstStyle/>
          <a:p>
            <a:r>
              <a:rPr lang="en-US" dirty="0"/>
              <a:t>While helping you figure out the best focal points is one benefit of the Rule of Thirds, </a:t>
            </a:r>
            <a:r>
              <a:rPr lang="en-US" dirty="0">
                <a:hlinkClick r:id="rId2"/>
              </a:rPr>
              <a:t>designing your creative logo</a:t>
            </a:r>
            <a:r>
              <a:rPr lang="en-US" dirty="0"/>
              <a:t> with the Rule of Thirds will help your design task in many other ways too. Here are some of the benefits of the Rule of Thirds:</a:t>
            </a:r>
          </a:p>
          <a:p>
            <a:r>
              <a:rPr lang="en-US" b="1" dirty="0"/>
              <a:t>1. Helps Create Motion</a:t>
            </a:r>
          </a:p>
          <a:p>
            <a:r>
              <a:rPr lang="en-US" dirty="0"/>
              <a:t>The Rule of Thirds helps you break away from the symmetry. It allows you to place your elements at 1/3rd of a distance, which creates an interacting space between them. And often, the Rule of Thirds allows you to leave the much needed 2/3rd </a:t>
            </a:r>
            <a:r>
              <a:rPr lang="en-US" dirty="0">
                <a:hlinkClick r:id="rId3"/>
              </a:rPr>
              <a:t>negative space</a:t>
            </a:r>
            <a:r>
              <a:rPr lang="en-US" dirty="0"/>
              <a:t>.</a:t>
            </a:r>
          </a:p>
          <a:p>
            <a:r>
              <a:rPr lang="en-US" dirty="0"/>
              <a:t>This means, your overall composition gains a sense of motion and flow, and this is imperative to good design. Rule of Thirds can help you create a natural sense of motion. Here is an example of the logo elements can be placed in the frame to create a sense of motion:</a:t>
            </a:r>
          </a:p>
          <a:p>
            <a:r>
              <a:rPr lang="en-US" dirty="0"/>
              <a:t>Notice how the bridge post is placed on the 1/3rd of the frame, keeping the other 2/3rd free. This creates a sense of motion.</a:t>
            </a:r>
          </a:p>
          <a:p>
            <a:endParaRPr lang="en-US" dirty="0"/>
          </a:p>
        </p:txBody>
      </p:sp>
      <p:pic>
        <p:nvPicPr>
          <p:cNvPr id="7170" name="Picture 2" descr="The Cincinnati Insurance Companies Logo">
            <a:extLst>
              <a:ext uri="{FF2B5EF4-FFF2-40B4-BE49-F238E27FC236}">
                <a16:creationId xmlns:a16="http://schemas.microsoft.com/office/drawing/2014/main" id="{78BA8A47-90D2-4CA4-BDAD-5FEA59CB9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1246239"/>
            <a:ext cx="4826745" cy="483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37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73" name="Picture 72">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75" name="Rectangle 74">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BC12BC3-E0E1-46FA-AE9F-FC12FE641949}"/>
              </a:ext>
            </a:extLst>
          </p:cNvPr>
          <p:cNvSpPr>
            <a:spLocks noGrp="1"/>
          </p:cNvSpPr>
          <p:nvPr>
            <p:ph type="title"/>
          </p:nvPr>
        </p:nvSpPr>
        <p:spPr>
          <a:xfrm>
            <a:off x="179496" y="1102089"/>
            <a:ext cx="3761964" cy="3273061"/>
          </a:xfrm>
          <a:noFill/>
          <a:ln w="19050">
            <a:noFill/>
            <a:prstDash val="dash"/>
          </a:ln>
        </p:spPr>
        <p:txBody>
          <a:bodyPr vert="horz" lIns="91440" tIns="45720" rIns="91440" bIns="45720" rtlCol="0" anchor="b">
            <a:normAutofit/>
          </a:bodyPr>
          <a:lstStyle/>
          <a:p>
            <a:r>
              <a:rPr lang="en-US" sz="3700" b="1" dirty="0"/>
              <a:t>How to Apply the Rule of Thirds in Your Design</a:t>
            </a:r>
            <a:br>
              <a:rPr lang="en-US" sz="3700" b="1" dirty="0"/>
            </a:br>
            <a:endParaRPr lang="en-US" sz="3700" dirty="0"/>
          </a:p>
        </p:txBody>
      </p:sp>
      <p:pic>
        <p:nvPicPr>
          <p:cNvPr id="8194" name="Picture 2">
            <a:extLst>
              <a:ext uri="{FF2B5EF4-FFF2-40B4-BE49-F238E27FC236}">
                <a16:creationId xmlns:a16="http://schemas.microsoft.com/office/drawing/2014/main" id="{BB104F0E-3693-4F9D-A7DB-BC7A4966DA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94734" y="914399"/>
            <a:ext cx="7921313" cy="551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6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5" name="Rectangle 14">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itle 1">
            <a:extLst>
              <a:ext uri="{FF2B5EF4-FFF2-40B4-BE49-F238E27FC236}">
                <a16:creationId xmlns:a16="http://schemas.microsoft.com/office/drawing/2014/main" id="{39BD733E-74CB-4696-BDC8-768AFAEE5727}"/>
              </a:ext>
            </a:extLst>
          </p:cNvPr>
          <p:cNvSpPr>
            <a:spLocks noGrp="1"/>
          </p:cNvSpPr>
          <p:nvPr>
            <p:ph type="title"/>
          </p:nvPr>
        </p:nvSpPr>
        <p:spPr>
          <a:xfrm>
            <a:off x="317279" y="720725"/>
            <a:ext cx="3761964" cy="2638723"/>
          </a:xfrm>
          <a:noFill/>
          <a:ln w="19050">
            <a:noFill/>
            <a:prstDash val="dash"/>
          </a:ln>
        </p:spPr>
        <p:txBody>
          <a:bodyPr vert="horz" lIns="91440" tIns="45720" rIns="91440" bIns="45720" rtlCol="0" anchor="b">
            <a:normAutofit/>
          </a:bodyPr>
          <a:lstStyle/>
          <a:p>
            <a:r>
              <a:rPr lang="en-US" sz="4800" dirty="0"/>
              <a:t>Applying the rule in design </a:t>
            </a:r>
          </a:p>
        </p:txBody>
      </p:sp>
      <p:sp>
        <p:nvSpPr>
          <p:cNvPr id="6" name="Content Placeholder 2">
            <a:extLst>
              <a:ext uri="{FF2B5EF4-FFF2-40B4-BE49-F238E27FC236}">
                <a16:creationId xmlns:a16="http://schemas.microsoft.com/office/drawing/2014/main" id="{03AA160E-FD4B-4612-85D9-EA37AE02BDE1}"/>
              </a:ext>
            </a:extLst>
          </p:cNvPr>
          <p:cNvSpPr>
            <a:spLocks noGrp="1"/>
          </p:cNvSpPr>
          <p:nvPr>
            <p:ph idx="1"/>
          </p:nvPr>
        </p:nvSpPr>
        <p:spPr>
          <a:xfrm>
            <a:off x="317278" y="3920651"/>
            <a:ext cx="3761965" cy="2293885"/>
          </a:xfrm>
          <a:noFill/>
          <a:ln w="19050">
            <a:noFill/>
            <a:prstDash val="dash"/>
          </a:ln>
        </p:spPr>
        <p:txBody>
          <a:bodyPr vert="horz" lIns="91440" tIns="45720" rIns="91440" bIns="45720" rtlCol="0">
            <a:normAutofit/>
          </a:bodyPr>
          <a:lstStyle/>
          <a:p>
            <a:pPr marL="0" indent="0" algn="r">
              <a:buNone/>
            </a:pPr>
            <a:r>
              <a:rPr lang="en-US" sz="2800" dirty="0"/>
              <a:t>These next slides come from the following resource:  </a:t>
            </a:r>
            <a:r>
              <a:rPr lang="en-US" sz="2800" dirty="0">
                <a:hlinkClick r:id="rId4"/>
              </a:rPr>
              <a:t>https://visme.co/blog/visual-hierarchy/</a:t>
            </a:r>
            <a:endParaRPr lang="en-US" sz="2800" dirty="0"/>
          </a:p>
        </p:txBody>
      </p:sp>
      <p:pic>
        <p:nvPicPr>
          <p:cNvPr id="5" name="Picture 4">
            <a:extLst>
              <a:ext uri="{FF2B5EF4-FFF2-40B4-BE49-F238E27FC236}">
                <a16:creationId xmlns:a16="http://schemas.microsoft.com/office/drawing/2014/main" id="{D80EE01F-77B2-4B21-86F0-7A46C78BCFBC}"/>
              </a:ext>
            </a:extLst>
          </p:cNvPr>
          <p:cNvPicPr>
            <a:picLocks noChangeAspect="1"/>
          </p:cNvPicPr>
          <p:nvPr/>
        </p:nvPicPr>
        <p:blipFill>
          <a:blip r:embed="rId5"/>
          <a:stretch>
            <a:fillRect/>
          </a:stretch>
        </p:blipFill>
        <p:spPr>
          <a:xfrm>
            <a:off x="4463384" y="720725"/>
            <a:ext cx="7449237" cy="5493811"/>
          </a:xfrm>
          <a:prstGeom prst="rect">
            <a:avLst/>
          </a:prstGeom>
        </p:spPr>
      </p:pic>
    </p:spTree>
    <p:extLst>
      <p:ext uri="{BB962C8B-B14F-4D97-AF65-F5344CB8AC3E}">
        <p14:creationId xmlns:p14="http://schemas.microsoft.com/office/powerpoint/2010/main" val="297341580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136</TotalTime>
  <Words>921</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Vapor Trail</vt:lpstr>
      <vt:lpstr>The Rule of Thirds</vt:lpstr>
      <vt:lpstr>PowerPoint Presentation</vt:lpstr>
      <vt:lpstr>HOW TO USE THE RULE OF THIRDS </vt:lpstr>
      <vt:lpstr>Examples of good use of rule of thirds</vt:lpstr>
      <vt:lpstr>USING EDITING SOFTWARE </vt:lpstr>
      <vt:lpstr>What Is The Benefit Of This Grid For Your Logo Design? </vt:lpstr>
      <vt:lpstr>Other Benefits Of Rule Of Thirds For Your business Logo </vt:lpstr>
      <vt:lpstr>How to Apply the Rule of Thirds in Your Design </vt:lpstr>
      <vt:lpstr>Applying the rule in design </vt:lpstr>
      <vt:lpstr>Applying the rule in design </vt:lpstr>
      <vt:lpstr>Applying the rule in design </vt:lpstr>
      <vt:lpstr>Applying the rule in design </vt:lpstr>
      <vt:lpstr>Applying the rule in design </vt:lpstr>
      <vt:lpstr>Applying the rule in design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Rule of Thirds</dc:title>
  <dc:creator>Mulligan, Malcolm     (ASD-W)</dc:creator>
  <cp:lastModifiedBy>Mulligan, Malcolm     (ASD-W)</cp:lastModifiedBy>
  <cp:revision>5</cp:revision>
  <dcterms:created xsi:type="dcterms:W3CDTF">2020-01-28T14:12:51Z</dcterms:created>
  <dcterms:modified xsi:type="dcterms:W3CDTF">2020-01-28T16:29:16Z</dcterms:modified>
</cp:coreProperties>
</file>